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13" r:id="rId4"/>
    <p:sldId id="296" r:id="rId5"/>
    <p:sldId id="297" r:id="rId6"/>
    <p:sldId id="314" r:id="rId7"/>
    <p:sldId id="304" r:id="rId8"/>
    <p:sldId id="309" r:id="rId9"/>
    <p:sldId id="301" r:id="rId10"/>
    <p:sldId id="258" r:id="rId11"/>
    <p:sldId id="315" r:id="rId12"/>
    <p:sldId id="259" r:id="rId13"/>
    <p:sldId id="292" r:id="rId14"/>
    <p:sldId id="305" r:id="rId15"/>
    <p:sldId id="260" r:id="rId16"/>
    <p:sldId id="262" r:id="rId17"/>
    <p:sldId id="263" r:id="rId18"/>
    <p:sldId id="293" r:id="rId19"/>
    <p:sldId id="295" r:id="rId20"/>
    <p:sldId id="264" r:id="rId21"/>
    <p:sldId id="265" r:id="rId22"/>
    <p:sldId id="266" r:id="rId23"/>
    <p:sldId id="310" r:id="rId24"/>
    <p:sldId id="311" r:id="rId25"/>
    <p:sldId id="267" r:id="rId26"/>
    <p:sldId id="312" r:id="rId27"/>
    <p:sldId id="268" r:id="rId28"/>
    <p:sldId id="269" r:id="rId29"/>
    <p:sldId id="270" r:id="rId30"/>
    <p:sldId id="271" r:id="rId31"/>
    <p:sldId id="272" r:id="rId32"/>
    <p:sldId id="276" r:id="rId33"/>
    <p:sldId id="277" r:id="rId34"/>
    <p:sldId id="278" r:id="rId35"/>
    <p:sldId id="279" r:id="rId36"/>
    <p:sldId id="280" r:id="rId37"/>
    <p:sldId id="299" r:id="rId38"/>
    <p:sldId id="300" r:id="rId39"/>
    <p:sldId id="28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6B7"/>
    <a:srgbClr val="FDE7FD"/>
    <a:srgbClr val="E2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80909" autoAdjust="0"/>
  </p:normalViewPr>
  <p:slideViewPr>
    <p:cSldViewPr snapToGrid="0">
      <p:cViewPr varScale="1">
        <p:scale>
          <a:sx n="70" d="100"/>
          <a:sy n="70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4C479F3-8D32-46B5-8060-4DD4E3928762}" type="datetimeFigureOut">
              <a:rPr lang="fa-IR" smtClean="0"/>
              <a:t>06/03/1445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7B60361-4038-4503-8065-AB35CC120D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519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https://clarivate.com/webofsciencegroup/wp-content/uploads/sites/2/2020/04/OA-in-JCR-QRG-final.pdf</a:t>
            </a:r>
            <a:endParaRPr lang="fa-IR" dirty="0" smtClean="0"/>
          </a:p>
          <a:p>
            <a:r>
              <a:rPr lang="en-US" dirty="0" smtClean="0"/>
              <a:t>https://jcr.help.clarivate.com/Content/jcr3-browse-journals.htm</a:t>
            </a:r>
            <a:endParaRPr lang="fa-IR" dirty="0" smtClean="0"/>
          </a:p>
          <a:p>
            <a:r>
              <a:rPr lang="en-US" dirty="0" smtClean="0"/>
              <a:t>https://clarivate.com/webofsciencegroup/wp-content/uploads/sites/2/2021/06/JCR_2021_Reference_Guide.pdf</a:t>
            </a:r>
            <a:endParaRPr lang="fa-IR" dirty="0" smtClean="0"/>
          </a:p>
          <a:p>
            <a:r>
              <a:rPr lang="en-US" dirty="0" smtClean="0"/>
              <a:t>https://clarivate.com/webofsciencegroup/support/support-jcr/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0361-4038-4503-8065-AB35CC120D74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08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library@semums.ac.i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rgbClr val="92D050"/>
            </a:gs>
            <a:gs pos="99000">
              <a:srgbClr val="5A5364"/>
            </a:gs>
            <a:gs pos="70000">
              <a:srgbClr val="7030A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3429000"/>
            <a:ext cx="11010935" cy="3102429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/>
            <a:r>
              <a:rPr lang="en-US" altLang="en-US" sz="2600" b="1" dirty="0"/>
              <a:t>Dr. </a:t>
            </a:r>
            <a:r>
              <a:rPr lang="en-US" altLang="en-US" sz="2600" b="1" dirty="0" err="1"/>
              <a:t>Marjan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Momeni</a:t>
            </a:r>
            <a:endParaRPr lang="en-US" altLang="en-US" sz="2600" b="1" dirty="0"/>
          </a:p>
          <a:p>
            <a:pPr algn="ctr"/>
            <a:r>
              <a:rPr lang="en-US" altLang="en-US" sz="2600" dirty="0"/>
              <a:t>PhD in Knowledge and Information Sciences</a:t>
            </a:r>
          </a:p>
          <a:p>
            <a:pPr algn="ctr"/>
            <a:r>
              <a:rPr lang="en-US" altLang="en-US" sz="2600" dirty="0"/>
              <a:t>Semnan University of Medical Sciences</a:t>
            </a:r>
          </a:p>
          <a:p>
            <a:pPr algn="ctr"/>
            <a:r>
              <a:rPr lang="en-US" altLang="en-US" sz="2600" dirty="0" smtClean="0">
                <a:hlinkClick r:id="rId2"/>
              </a:rPr>
              <a:t>library@semums.ac.ir</a:t>
            </a:r>
            <a:endParaRPr lang="en-US" altLang="en-US" sz="2600" dirty="0" smtClean="0"/>
          </a:p>
          <a:p>
            <a:pPr algn="ctr"/>
            <a:r>
              <a:rPr lang="en-US" altLang="en-US" sz="2600" dirty="0" smtClean="0"/>
              <a:t>1402</a:t>
            </a:r>
            <a:endParaRPr lang="en-US" altLang="en-US" sz="2600" dirty="0"/>
          </a:p>
          <a:p>
            <a:pPr algn="ctr"/>
            <a:endParaRPr lang="en-US" altLang="en-US" sz="2600" dirty="0"/>
          </a:p>
          <a:p>
            <a:pPr algn="ctr"/>
            <a:endParaRPr lang="en-US" altLang="en-US" sz="2600" dirty="0"/>
          </a:p>
          <a:p>
            <a:pPr algn="ctr"/>
            <a:endParaRPr lang="fa-IR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73530"/>
            <a:ext cx="7445829" cy="2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64" y="342900"/>
            <a:ext cx="11138103" cy="6270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6557" y="342900"/>
            <a:ext cx="3375510" cy="97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smtClean="0"/>
              <a:t>diglib.semums.ac.ir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1" y="1847814"/>
            <a:ext cx="10768794" cy="5198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9737" y="6001581"/>
            <a:ext cx="1214651" cy="6251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7" y="753228"/>
            <a:ext cx="11615366" cy="34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4" y="359229"/>
            <a:ext cx="12750164" cy="6335485"/>
          </a:xfrm>
        </p:spPr>
      </p:pic>
    </p:spTree>
    <p:extLst>
      <p:ext uri="{BB962C8B-B14F-4D97-AF65-F5344CB8AC3E}">
        <p14:creationId xmlns:p14="http://schemas.microsoft.com/office/powerpoint/2010/main" val="2892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404132"/>
            <a:ext cx="10254343" cy="57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1" y="914400"/>
            <a:ext cx="11580055" cy="479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811" y="2877607"/>
            <a:ext cx="50863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44" y="326572"/>
            <a:ext cx="8277225" cy="3936412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05" y="3608614"/>
            <a:ext cx="8385528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300162"/>
            <a:ext cx="10420350" cy="4257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6091" y="2672862"/>
            <a:ext cx="1223891" cy="464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036232" y="4698610"/>
            <a:ext cx="956605" cy="393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>
            <a:off x="9791114" y="3137095"/>
            <a:ext cx="886264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95" y="262755"/>
            <a:ext cx="5848438" cy="44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5" y="753228"/>
            <a:ext cx="11128502" cy="40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" y="174625"/>
            <a:ext cx="11849100" cy="43243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636" y="1834166"/>
            <a:ext cx="7344475" cy="3598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46" y="3161167"/>
            <a:ext cx="1144905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1309687"/>
            <a:ext cx="117443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2C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9" y="0"/>
            <a:ext cx="8311571" cy="1406769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US" dirty="0" smtClean="0"/>
              <a:t>Journal Citation Report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3334042" y="3832742"/>
            <a:ext cx="2124223" cy="3734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32263" y="1585972"/>
            <a:ext cx="113690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مؤسسه اطلاعات علمی کلاریویت(</a:t>
            </a:r>
            <a:r>
              <a:rPr lang="en-US" dirty="0" err="1" smtClean="0">
                <a:solidFill>
                  <a:schemeClr val="bg1"/>
                </a:solidFill>
              </a:rPr>
              <a:t>Clarivate</a:t>
            </a:r>
            <a:r>
              <a:rPr lang="fa-IR" dirty="0" smtClean="0">
                <a:solidFill>
                  <a:schemeClr val="bg1"/>
                </a:solidFill>
              </a:rPr>
              <a:t>)</a:t>
            </a:r>
            <a:r>
              <a:rPr lang="fa-IR" sz="2800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توسط پایگاه اطلاعاتی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Web Of Science(WOS) </a:t>
            </a:r>
            <a:r>
              <a:rPr lang="fa-IR" sz="2800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هر ساله خصوصیات ژورنال ها و نشریات در زمینه های علمی و اجتماعی سراسر دنیا را مشروط به اینکه این مجلات در این موسسه ایندکس یا نمایه شده باشند بررسی و ارزیابی کرده، سپس رتبه مجلات را تحت عنوان گزارش استنادی مجلات یا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JCR (Journal Citation report)</a:t>
            </a:r>
            <a:r>
              <a:rPr lang="fa-IR" sz="2800" dirty="0" smtClean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به اطلاع عموم می رساند.</a:t>
            </a:r>
            <a:endParaRPr lang="fa-IR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0430" cy="140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30" y="3711843"/>
            <a:ext cx="8524170" cy="28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3" y="753228"/>
            <a:ext cx="10616886" cy="51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8" y="858129"/>
            <a:ext cx="9576572" cy="4523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2023" y="3488787"/>
            <a:ext cx="1814734" cy="450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683346" y="2669709"/>
            <a:ext cx="759657" cy="450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2940146" y="1939067"/>
            <a:ext cx="2678868" cy="730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580" y="3452713"/>
            <a:ext cx="6143625" cy="29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20" y="858129"/>
            <a:ext cx="9651305" cy="4428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1007" y="4360985"/>
            <a:ext cx="1983547" cy="464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05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 smtClean="0"/>
              <a:t>2021</a:t>
            </a:r>
            <a:endParaRPr lang="en-US" sz="4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55" y="2154223"/>
            <a:ext cx="9998201" cy="39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 smtClean="0"/>
              <a:t>2022</a:t>
            </a:r>
            <a:endParaRPr lang="en-US" sz="4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10" y="2034856"/>
            <a:ext cx="10167583" cy="39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4" y="362553"/>
            <a:ext cx="7162800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950" y="2607768"/>
            <a:ext cx="7543800" cy="3057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779" y="2067951"/>
            <a:ext cx="2954218" cy="393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3249637" y="2336872"/>
            <a:ext cx="492369" cy="4766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5977595" y="3282888"/>
            <a:ext cx="732694" cy="3938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430" y="513983"/>
            <a:ext cx="4318347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8" y="568758"/>
            <a:ext cx="10590476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05" y="605190"/>
            <a:ext cx="9876190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04862"/>
            <a:ext cx="8229600" cy="5248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9517" y="4515729"/>
            <a:ext cx="1529437" cy="3798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28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371892"/>
            <a:ext cx="8590817" cy="5686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8335" y="4740812"/>
            <a:ext cx="1529437" cy="436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4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JCR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701912" cy="35993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Trusted Resource to Support Research Integrity and Promote Accurate Journal Evaluation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more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21,500 high-quality academic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journals</a:t>
            </a:r>
          </a:p>
          <a:p>
            <a:pPr algn="l" rtl="0">
              <a:buFontTx/>
              <a:buChar char="-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scientific and research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disciplines</a:t>
            </a:r>
          </a:p>
          <a:p>
            <a:pPr marL="0" indent="0" algn="ctr" rtl="0">
              <a:buNone/>
            </a:pPr>
            <a:r>
              <a:rPr lang="en-US" sz="440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70C0"/>
                </a:solidFill>
                <a:effectLst/>
              </a:rPr>
              <a:t>- more than 7870 journals from Emerging Sources Citation Index (ESCI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)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070C0"/>
                </a:solidFill>
                <a:effectLst/>
              </a:rPr>
              <a:t>- release presents the JIF with one decimal place, rather than 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three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04837"/>
            <a:ext cx="7629525" cy="5648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7990" y="5120640"/>
            <a:ext cx="1290287" cy="436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5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00062"/>
            <a:ext cx="8229600" cy="585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246" y="5809957"/>
            <a:ext cx="1290287" cy="407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93" y="1028701"/>
            <a:ext cx="11353638" cy="49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408214"/>
            <a:ext cx="9613861" cy="11919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Browse categories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1461519"/>
            <a:ext cx="9176657" cy="45557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5432" y="1842114"/>
            <a:ext cx="1290287" cy="407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5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-85725"/>
            <a:ext cx="11706225" cy="7029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8989" y="297893"/>
            <a:ext cx="2594311" cy="6818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4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19187"/>
            <a:ext cx="11830050" cy="4619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532" y="4732272"/>
            <a:ext cx="1290287" cy="884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56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28687"/>
            <a:ext cx="12001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8" y="1114714"/>
            <a:ext cx="11409524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92" y="305121"/>
            <a:ext cx="9933333" cy="4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2" y="4337998"/>
            <a:ext cx="779630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50" y="45251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7030A0"/>
                </a:solidFill>
                <a:cs typeface="+mn-cs"/>
              </a:rPr>
              <a:t>با تشکر از توجه شما</a:t>
            </a:r>
            <a:endParaRPr lang="fa-IR" sz="4000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1" y="375380"/>
            <a:ext cx="8955239" cy="3685615"/>
          </a:xfrm>
        </p:spPr>
      </p:pic>
    </p:spTree>
    <p:extLst>
      <p:ext uri="{BB962C8B-B14F-4D97-AF65-F5344CB8AC3E}">
        <p14:creationId xmlns:p14="http://schemas.microsoft.com/office/powerpoint/2010/main" val="29846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4457"/>
            <a:ext cx="12192000" cy="5453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8371" cy="14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456"/>
            <a:ext cx="12192000" cy="549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0014" cy="14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096" y="2513063"/>
            <a:ext cx="620290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069"/>
            <a:ext cx="12192000" cy="24334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68016" y="1492788"/>
            <a:ext cx="1463040" cy="70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89289" y="1499822"/>
            <a:ext cx="41101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67" y="4593094"/>
            <a:ext cx="11054482" cy="2099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5506" y="4420206"/>
            <a:ext cx="19450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Articles, Reviews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19766"/>
            <a:ext cx="10248220" cy="63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29458" cy="35993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 Impact Factor (JIF) is available to all Web of Science Core Collection journals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including those indexed in Science Citation Index Expanded (SCIE), Social Sciences Citation Index (SSCI), Arts and Humanities Citation Index (AHCI) and Emerging Sources Citation Index (ESCI).</a:t>
            </a:r>
          </a:p>
        </p:txBody>
      </p:sp>
    </p:spTree>
    <p:extLst>
      <p:ext uri="{BB962C8B-B14F-4D97-AF65-F5344CB8AC3E}">
        <p14:creationId xmlns:p14="http://schemas.microsoft.com/office/powerpoint/2010/main" val="808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3" y="202280"/>
            <a:ext cx="10017889" cy="463731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847463" y="2879677"/>
            <a:ext cx="1774209" cy="13648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69" y="4224266"/>
            <a:ext cx="6553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887</TotalTime>
  <Words>173</Words>
  <Application>Microsoft Office PowerPoint</Application>
  <PresentationFormat>Widescreen</PresentationFormat>
  <Paragraphs>28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 Nazanin</vt:lpstr>
      <vt:lpstr>Calibri</vt:lpstr>
      <vt:lpstr>Times New Roman</vt:lpstr>
      <vt:lpstr>Trebuchet MS</vt:lpstr>
      <vt:lpstr>Berlin</vt:lpstr>
      <vt:lpstr>PowerPoint Presentation</vt:lpstr>
      <vt:lpstr>Journal Citation Report</vt:lpstr>
      <vt:lpstr>JCR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https://diglib.semums.ac.ir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</vt:lpstr>
      <vt:lpstr>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Browse categories</vt:lpstr>
      <vt:lpstr>PowerPoint Presentation</vt:lpstr>
      <vt:lpstr>PowerPoint Presentation</vt:lpstr>
      <vt:lpstr>PowerPoint Presentation</vt:lpstr>
      <vt:lpstr>Publisher</vt:lpstr>
      <vt:lpstr>PowerPoint Presentation</vt:lpstr>
      <vt:lpstr>با تشکر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JCR</dc:title>
  <dc:creator>مرجان مومنی</dc:creator>
  <cp:lastModifiedBy>مرجان مومنی</cp:lastModifiedBy>
  <cp:revision>93</cp:revision>
  <dcterms:created xsi:type="dcterms:W3CDTF">2021-12-06T04:54:43Z</dcterms:created>
  <dcterms:modified xsi:type="dcterms:W3CDTF">2023-09-20T08:12:16Z</dcterms:modified>
</cp:coreProperties>
</file>